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5" r:id="rId3"/>
    <p:sldId id="277" r:id="rId4"/>
    <p:sldId id="279" r:id="rId5"/>
    <p:sldId id="281" r:id="rId6"/>
    <p:sldId id="282" r:id="rId7"/>
    <p:sldId id="283" r:id="rId8"/>
    <p:sldId id="278" r:id="rId9"/>
    <p:sldId id="269" r:id="rId10"/>
    <p:sldId id="270" r:id="rId11"/>
    <p:sldId id="271" r:id="rId12"/>
    <p:sldId id="272" r:id="rId13"/>
    <p:sldId id="275" r:id="rId14"/>
    <p:sldId id="280" r:id="rId15"/>
    <p:sldId id="267" r:id="rId16"/>
    <p:sldId id="273" r:id="rId17"/>
    <p:sldId id="274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FFFF"/>
    <a:srgbClr val="3E4418"/>
    <a:srgbClr val="464D1B"/>
    <a:srgbClr val="5F6925"/>
    <a:srgbClr val="545D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60"/>
  </p:normalViewPr>
  <p:slideViewPr>
    <p:cSldViewPr>
      <p:cViewPr varScale="1">
        <p:scale>
          <a:sx n="96" d="100"/>
          <a:sy n="96" d="100"/>
        </p:scale>
        <p:origin x="-10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D595-46E9-4CB6-8641-1637B3F7FD5C}" type="datetimeFigureOut">
              <a:rPr lang="pl-PL" smtClean="0"/>
              <a:pPr/>
              <a:t>2019-10-14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10E4-9790-431C-AA8F-E06B68D91D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D595-46E9-4CB6-8641-1637B3F7FD5C}" type="datetimeFigureOut">
              <a:rPr lang="pl-PL" smtClean="0"/>
              <a:pPr/>
              <a:t>2019-10-14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10E4-9790-431C-AA8F-E06B68D91D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D595-46E9-4CB6-8641-1637B3F7FD5C}" type="datetimeFigureOut">
              <a:rPr lang="pl-PL" smtClean="0"/>
              <a:pPr/>
              <a:t>2019-10-14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10E4-9790-431C-AA8F-E06B68D91D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D595-46E9-4CB6-8641-1637B3F7FD5C}" type="datetimeFigureOut">
              <a:rPr lang="pl-PL" smtClean="0"/>
              <a:pPr/>
              <a:t>2019-10-14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10E4-9790-431C-AA8F-E06B68D91D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D595-46E9-4CB6-8641-1637B3F7FD5C}" type="datetimeFigureOut">
              <a:rPr lang="pl-PL" smtClean="0"/>
              <a:pPr/>
              <a:t>2019-10-14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10E4-9790-431C-AA8F-E06B68D91D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D595-46E9-4CB6-8641-1637B3F7FD5C}" type="datetimeFigureOut">
              <a:rPr lang="pl-PL" smtClean="0"/>
              <a:pPr/>
              <a:t>2019-10-14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10E4-9790-431C-AA8F-E06B68D91D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D595-46E9-4CB6-8641-1637B3F7FD5C}" type="datetimeFigureOut">
              <a:rPr lang="pl-PL" smtClean="0"/>
              <a:pPr/>
              <a:t>2019-10-14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10E4-9790-431C-AA8F-E06B68D91D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D595-46E9-4CB6-8641-1637B3F7FD5C}" type="datetimeFigureOut">
              <a:rPr lang="pl-PL" smtClean="0"/>
              <a:pPr/>
              <a:t>2019-10-14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710E4-9790-431C-AA8F-E06B68D91DA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D595-46E9-4CB6-8641-1637B3F7FD5C}" type="datetimeFigureOut">
              <a:rPr lang="pl-PL" smtClean="0"/>
              <a:pPr/>
              <a:t>2019-10-14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10E4-9790-431C-AA8F-E06B68D91D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D595-46E9-4CB6-8641-1637B3F7FD5C}" type="datetimeFigureOut">
              <a:rPr lang="pl-PL" smtClean="0"/>
              <a:pPr/>
              <a:t>2019-10-14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17710E4-9790-431C-AA8F-E06B68D91D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116D595-46E9-4CB6-8641-1637B3F7FD5C}" type="datetimeFigureOut">
              <a:rPr lang="pl-PL" smtClean="0"/>
              <a:pPr/>
              <a:t>2019-10-14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10E4-9790-431C-AA8F-E06B68D91DA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2D050"/>
            </a:gs>
            <a:gs pos="30000">
              <a:schemeClr val="bg2">
                <a:shade val="60000"/>
                <a:satMod val="150000"/>
              </a:schemeClr>
            </a:gs>
            <a:gs pos="100000">
              <a:schemeClr val="bg2">
                <a:tint val="83000"/>
                <a:satMod val="200000"/>
              </a:schemeClr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16D595-46E9-4CB6-8641-1637B3F7FD5C}" type="datetimeFigureOut">
              <a:rPr lang="pl-PL" smtClean="0"/>
              <a:pPr/>
              <a:t>2019-10-14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17710E4-9790-431C-AA8F-E06B68D91DA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zekladnia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1916832"/>
            <a:ext cx="6929018" cy="1872208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 err="1" smtClean="0">
                <a:latin typeface="Garamond" pitchFamily="18" charset="0"/>
              </a:rPr>
              <a:t>SpecjalNOŚĆ</a:t>
            </a:r>
            <a:r>
              <a:rPr lang="pl-PL" dirty="0" smtClean="0">
                <a:latin typeface="Garamond" pitchFamily="18" charset="0"/>
              </a:rPr>
              <a:t/>
            </a:r>
            <a:br>
              <a:rPr lang="pl-PL" dirty="0" smtClean="0">
                <a:latin typeface="Garamond" pitchFamily="18" charset="0"/>
              </a:rPr>
            </a:br>
            <a:r>
              <a:rPr lang="pl-PL" dirty="0" smtClean="0">
                <a:latin typeface="Garamond" pitchFamily="18" charset="0"/>
              </a:rPr>
              <a:t>przekładowa</a:t>
            </a:r>
            <a:endParaRPr lang="pl-PL" dirty="0">
              <a:latin typeface="Garamond" pitchFamily="18" charset="0"/>
            </a:endParaRPr>
          </a:p>
        </p:txBody>
      </p:sp>
      <p:sp>
        <p:nvSpPr>
          <p:cNvPr id="5123" name="Podtytuł 2"/>
          <p:cNvSpPr>
            <a:spLocks noGrp="1"/>
          </p:cNvSpPr>
          <p:nvPr>
            <p:ph type="subTitle" idx="1"/>
          </p:nvPr>
        </p:nvSpPr>
        <p:spPr>
          <a:xfrm>
            <a:off x="971550" y="3644900"/>
            <a:ext cx="7458075" cy="2305050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500" dirty="0" smtClean="0">
                <a:solidFill>
                  <a:schemeClr val="tx2"/>
                </a:solidFill>
                <a:latin typeface="Garamond" pitchFamily="18" charset="0"/>
              </a:rPr>
              <a:t>	</a:t>
            </a:r>
            <a:r>
              <a:rPr lang="pl-PL" sz="2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    Instytutu Filologii Polskiej UAM</a:t>
            </a:r>
          </a:p>
          <a:p>
            <a:pPr algn="l" eaLnBrk="1" hangingPunct="1">
              <a:defRPr/>
            </a:pPr>
            <a:r>
              <a:rPr lang="pl-PL" sz="25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		w Poznaniu</a:t>
            </a:r>
          </a:p>
          <a:p>
            <a:pPr algn="ctr" eaLnBrk="1" hangingPunct="1">
              <a:defRPr/>
            </a:pPr>
            <a:endParaRPr lang="pl-PL" sz="2500" dirty="0" smtClean="0">
              <a:solidFill>
                <a:schemeClr val="tx2"/>
              </a:solidFill>
              <a:latin typeface="Garamond" pitchFamily="18" charset="0"/>
            </a:endParaRPr>
          </a:p>
          <a:p>
            <a:pPr algn="ctr" eaLnBrk="1" hangingPunct="1">
              <a:defRPr/>
            </a:pPr>
            <a:endParaRPr lang="pl-PL" sz="2500" dirty="0" smtClean="0">
              <a:solidFill>
                <a:schemeClr val="tx2"/>
              </a:solidFill>
              <a:latin typeface="Garamond" pitchFamily="18" charset="0"/>
            </a:endParaRPr>
          </a:p>
          <a:p>
            <a:pPr algn="ctr" eaLnBrk="1" hangingPunct="1">
              <a:defRPr/>
            </a:pPr>
            <a:endParaRPr lang="pl-PL" sz="2500" dirty="0" smtClean="0">
              <a:solidFill>
                <a:schemeClr val="tx2"/>
              </a:solidFill>
              <a:latin typeface="Garamond" pitchFamily="18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211638" y="4868863"/>
          <a:ext cx="628650" cy="695325"/>
        </p:xfrm>
        <a:graphic>
          <a:graphicData uri="http://schemas.openxmlformats.org/presentationml/2006/ole">
            <p:oleObj spid="_x0000_s1026" name="Picture" r:id="rId3" imgW="1130046" imgH="692658" progId="Word.Picture.8">
              <p:embed/>
            </p:oleObj>
          </a:graphicData>
        </a:graphic>
      </p:graphicFrame>
    </p:spTree>
  </p:cSld>
  <p:clrMapOvr>
    <a:masterClrMapping/>
  </p:clrMapOvr>
  <p:transition advTm="1517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750" y="1644650"/>
            <a:ext cx="7848600" cy="6321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b="1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2015</a:t>
            </a:r>
            <a:endParaRPr lang="pl-P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Przełożony przez Zespół </a:t>
            </a: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tłumaczek i tłumaczy</a:t>
            </a:r>
            <a:endParaRPr lang="pl-PL" sz="2000" dirty="0">
              <a:solidFill>
                <a:schemeClr val="tx2"/>
              </a:solidFill>
              <a:latin typeface="Garamond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z</a:t>
            </a:r>
            <a:r>
              <a:rPr 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II roku specjalności przekładowej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  <a:cs typeface="+mn-cs"/>
              </a:rPr>
              <a:t>podręcznik o powieści akademickiej: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Elaine</a:t>
            </a: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pl-PL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Showalter</a:t>
            </a: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, </a:t>
            </a:r>
            <a:r>
              <a:rPr lang="pl-PL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Wydziałowe wieże.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Powieść akademicka i jej źródła (cierpień)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Redakcja naukowa tłumaczenia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Ewa Kraskowska, Ewa </a:t>
            </a: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Rajewska</a:t>
            </a:r>
            <a:endParaRPr lang="pl-PL" sz="2000" dirty="0">
              <a:solidFill>
                <a:schemeClr val="tx2"/>
              </a:solidFill>
              <a:latin typeface="Garamond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Wydawnictwo Poznańskie Studia Polonistyczne,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Seria: Studenckie Debiuty Przekładowe, t. I,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Poznań 2015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atin typeface="Garamond" pitchFamily="18" charset="0"/>
              <a:cs typeface="+mn-cs"/>
            </a:endParaRPr>
          </a:p>
        </p:txBody>
      </p:sp>
      <p:sp>
        <p:nvSpPr>
          <p:cNvPr id="5" name="Prostokąt z rogami zaokrąglonymi po przekątnej 4"/>
          <p:cNvSpPr/>
          <p:nvPr/>
        </p:nvSpPr>
        <p:spPr>
          <a:xfrm>
            <a:off x="611188" y="188913"/>
            <a:ext cx="2000250" cy="107156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843213" y="260350"/>
            <a:ext cx="5372100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Instytut Filologii Polskiej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Uniwersytetu im. Adama Mickiewicza w Poznaniu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www.przekladowa.amu.edu.pl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b="1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26629" name="Picture 6" descr="C:\Users\Ewa\Documents\Dydaktyka\Specjalność przekładowa\Varia biurokratycze\Logo specjalności przekładow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1701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030" t="3"/>
          <a:stretch>
            <a:fillRect/>
          </a:stretch>
        </p:blipFill>
        <p:spPr>
          <a:xfrm>
            <a:off x="5868144" y="1844824"/>
            <a:ext cx="3163144" cy="4525814"/>
          </a:xfrm>
          <a:noFill/>
        </p:spPr>
      </p:pic>
    </p:spTree>
  </p:cSld>
  <p:clrMapOvr>
    <a:masterClrMapping/>
  </p:clrMapOvr>
  <p:transition advTm="2140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750" y="1644650"/>
            <a:ext cx="7848600" cy="6660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b="1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2016</a:t>
            </a:r>
            <a:endParaRPr lang="pl-P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Przełożony przez Zespół </a:t>
            </a: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tłumaczek</a:t>
            </a:r>
            <a:endParaRPr lang="pl-PL" sz="2000" dirty="0">
              <a:solidFill>
                <a:schemeClr val="tx2"/>
              </a:solidFill>
              <a:latin typeface="Garamond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z</a:t>
            </a:r>
            <a:r>
              <a:rPr 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II roku specjalności przekładowej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zbiór esejów o profesjonalnym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i pełnym pasji czytaniu:</a:t>
            </a:r>
            <a:endParaRPr lang="pl-PL" sz="2000" dirty="0">
              <a:solidFill>
                <a:schemeClr val="tx2"/>
              </a:solidFill>
              <a:latin typeface="Garamond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Rita 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Felski</a:t>
            </a:r>
            <a:endParaRPr lang="pl-P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Literatura </a:t>
            </a:r>
            <a:r>
              <a:rPr lang="pl-PL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 </a:t>
            </a:r>
            <a:r>
              <a:rPr lang="pl-PL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użyciu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Redakcja naukowa tłumaczenia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Ewa Kraskowska, Ewa </a:t>
            </a: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Rajewska</a:t>
            </a:r>
            <a:endParaRPr lang="pl-PL" sz="2000" dirty="0">
              <a:solidFill>
                <a:schemeClr val="tx2"/>
              </a:solidFill>
              <a:latin typeface="Garamond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Wydawnictwo </a:t>
            </a: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Poznańskie Studia Polonistyczne,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Seria: Studenckie Debiuty Przekładowe, t. II,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Poznań </a:t>
            </a: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2016</a:t>
            </a:r>
            <a:endParaRPr lang="pl-PL" sz="2000" dirty="0">
              <a:solidFill>
                <a:schemeClr val="tx2"/>
              </a:solidFill>
              <a:latin typeface="Garamond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atin typeface="Garamond" pitchFamily="18" charset="0"/>
              <a:cs typeface="+mn-cs"/>
            </a:endParaRPr>
          </a:p>
        </p:txBody>
      </p:sp>
      <p:sp>
        <p:nvSpPr>
          <p:cNvPr id="5" name="Prostokąt z rogami zaokrąglonymi po przekątnej 4"/>
          <p:cNvSpPr/>
          <p:nvPr/>
        </p:nvSpPr>
        <p:spPr>
          <a:xfrm>
            <a:off x="611188" y="188913"/>
            <a:ext cx="2000250" cy="107156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843213" y="260350"/>
            <a:ext cx="5372100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Instytut Filologii Polskiej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Uniwersytetu im. Adama Mickiewicza w Poznaniu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www.przekladowa.amu.edu.pl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b="1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27653" name="Picture 6" descr="C:\Users\Ewa\Documents\Dydaktyka\Specjalność przekładowa\Varia biurokratycze\Logo specjalności przekładow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1701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ymbol zastępczy zawartości 8" descr="Felski okładka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16832"/>
            <a:ext cx="33843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40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750" y="1644650"/>
            <a:ext cx="7848600" cy="57123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b="1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2018</a:t>
            </a:r>
            <a:endParaRPr lang="pl-PL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Walter 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Crane</a:t>
            </a:r>
            <a:endParaRPr lang="pl-P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O zdobnictwie książek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dawnych i nowych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Redakcja krytyczna – Katarzyna Krzak-Weiss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Redakcja naukowa </a:t>
            </a:r>
            <a:r>
              <a:rPr lang="pl-PL" sz="2000" dirty="0" err="1" smtClean="0">
                <a:solidFill>
                  <a:schemeClr val="tx2"/>
                </a:solidFill>
                <a:latin typeface="Garamond" pitchFamily="18" charset="0"/>
              </a:rPr>
              <a:t>tłumaczenia</a:t>
            </a:r>
            <a:endParaRPr lang="pl-PL" sz="2000" dirty="0" smtClean="0">
              <a:solidFill>
                <a:schemeClr val="tx2"/>
              </a:solidFill>
              <a:latin typeface="Garamond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Ewa Kraskowska, Ewa Rajewska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Wydawnictwo </a:t>
            </a:r>
            <a:r>
              <a:rPr lang="pl-PL" sz="2000" dirty="0" err="1" smtClean="0">
                <a:solidFill>
                  <a:schemeClr val="tx2"/>
                </a:solidFill>
                <a:latin typeface="Garamond" pitchFamily="18" charset="0"/>
              </a:rPr>
              <a:t>Universitas</a:t>
            </a: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Kraków 2018</a:t>
            </a: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  <a:cs typeface="+mn-cs"/>
              </a:rPr>
              <a:t>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atin typeface="Garamond" pitchFamily="18" charset="0"/>
              <a:cs typeface="+mn-cs"/>
            </a:endParaRPr>
          </a:p>
        </p:txBody>
      </p:sp>
      <p:sp>
        <p:nvSpPr>
          <p:cNvPr id="5" name="Prostokąt z rogami zaokrąglonymi po przekątnej 4"/>
          <p:cNvSpPr/>
          <p:nvPr/>
        </p:nvSpPr>
        <p:spPr>
          <a:xfrm>
            <a:off x="611188" y="188913"/>
            <a:ext cx="2000250" cy="107156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843213" y="260350"/>
            <a:ext cx="5372100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Instytut Filologii Polskiej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Uniwersytetu im. Adama Mickiewicza w Poznaniu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www.przekladowa.amu.edu.pl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b="1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27653" name="Picture 6" descr="C:\Users\Ewa\Documents\Dydaktyka\Specjalność przekładowa\Varia biurokratycze\Logo specjalności przekładow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1701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14338" name="Picture 2" descr="C:\Users\Ewa\Desktop\Crane okładka mał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72921"/>
            <a:ext cx="3456384" cy="4805020"/>
          </a:xfrm>
          <a:prstGeom prst="rect">
            <a:avLst/>
          </a:prstGeom>
          <a:noFill/>
        </p:spPr>
      </p:pic>
    </p:spTree>
  </p:cSld>
  <p:clrMapOvr>
    <a:masterClrMapping/>
  </p:clrMapOvr>
  <p:transition advTm="2140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750" y="1644650"/>
            <a:ext cx="7848600" cy="53060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b="1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Na ostatniej redakcyjnej prostej</a:t>
            </a:r>
            <a:r>
              <a:rPr lang="pl-P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Elaine</a:t>
            </a:r>
            <a:r>
              <a:rPr lang="it-IT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Showalter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Anarchia </a:t>
            </a:r>
            <a:r>
              <a:rPr lang="pl-PL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płciowa</a:t>
            </a:r>
            <a:r>
              <a:rPr lang="it-IT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it-IT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[</a:t>
            </a:r>
            <a:r>
              <a:rPr lang="pl-PL" sz="24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Sexual</a:t>
            </a:r>
            <a:r>
              <a:rPr lang="pl-PL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pl-PL" sz="24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Anarchy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]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Wydawnictwo</a:t>
            </a:r>
            <a:b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</a:b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Poznańskie Studia Polonistyczne,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Seria: Studenckie Debiuty Przekładowe,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t. IV, Poznań [zapewne 2020]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atin typeface="Garamond" pitchFamily="18" charset="0"/>
              <a:cs typeface="+mn-cs"/>
            </a:endParaRPr>
          </a:p>
        </p:txBody>
      </p:sp>
      <p:sp>
        <p:nvSpPr>
          <p:cNvPr id="5" name="Prostokąt z rogami zaokrąglonymi po przekątnej 4"/>
          <p:cNvSpPr/>
          <p:nvPr/>
        </p:nvSpPr>
        <p:spPr>
          <a:xfrm>
            <a:off x="611188" y="188913"/>
            <a:ext cx="2000250" cy="107156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843213" y="260350"/>
            <a:ext cx="5372100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Instytut Filologii Polskiej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Uniwersytetu im. Adama Mickiewicza w Poznaniu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www.przekladowa.amu.edu.pl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b="1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27653" name="Picture 6" descr="C:\Users\Ewa\Documents\Dydaktyka\Specjalność przekładowa\Varia biurokratycze\Logo specjalności przekładow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1701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ymbol zastępczy zawartości 9" descr="C:\Users\Ewa\Desktop\Okładka oryginalna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97825"/>
            <a:ext cx="3168352" cy="497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40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750" y="1644650"/>
            <a:ext cx="7848600" cy="53060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b="1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 przygotowaniu</a:t>
            </a:r>
            <a:r>
              <a:rPr lang="pl-PL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Franco Moretti</a:t>
            </a:r>
            <a:endParaRPr lang="pl-PL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 Stanford Literary </a:t>
            </a:r>
            <a:r>
              <a:rPr lang="it-IT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Lab</a:t>
            </a:r>
            <a:r>
              <a:rPr lang="it-IT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it-IT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it-IT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Pamphlets</a:t>
            </a:r>
            <a:r>
              <a:rPr lang="pl-PL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[</a:t>
            </a:r>
            <a:r>
              <a:rPr lang="pl-PL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Prospekty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]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Wydawnictwo</a:t>
            </a:r>
            <a:b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</a:b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Poznańskie Studia Polonistyczne,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Seria: Studenckie Debiuty Przekładowe,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t. V, Poznań [zapewne 2020]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atin typeface="Garamond" pitchFamily="18" charset="0"/>
              <a:cs typeface="+mn-cs"/>
            </a:endParaRPr>
          </a:p>
        </p:txBody>
      </p:sp>
      <p:sp>
        <p:nvSpPr>
          <p:cNvPr id="5" name="Prostokąt z rogami zaokrąglonymi po przekątnej 4"/>
          <p:cNvSpPr/>
          <p:nvPr/>
        </p:nvSpPr>
        <p:spPr>
          <a:xfrm>
            <a:off x="611188" y="188913"/>
            <a:ext cx="2000250" cy="107156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843213" y="260350"/>
            <a:ext cx="5372100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Instytut Filologii Polskiej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Uniwersytetu im. Adama Mickiewicza w Poznaniu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www.przekladowa.amu.edu.pl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b="1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27653" name="Picture 6" descr="C:\Users\Ewa\Documents\Dydaktyka\Specjalność przekładowa\Varia biurokratycze\Logo specjalności przekładow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1701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4365104"/>
            <a:ext cx="7571184" cy="176105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" name="Obraz 9" descr="C:\Users\Ewa\Desktop\Pamphlets\Prospekty - okład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6724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40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 rogami zaokrąglonymi po przekątnej 4"/>
          <p:cNvSpPr/>
          <p:nvPr/>
        </p:nvSpPr>
        <p:spPr>
          <a:xfrm>
            <a:off x="611188" y="188913"/>
            <a:ext cx="2000250" cy="107156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9219" name="Obraz 3" descr="C:\Users\Ewa\AppData\Local\Microsoft\Windows\Temporary Internet Files\Content.Outlook\3ARQIDTC\spec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260350"/>
            <a:ext cx="1800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844824"/>
            <a:ext cx="8280400" cy="475282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pl-PL" dirty="0" smtClean="0">
                <a:solidFill>
                  <a:schemeClr val="tx2"/>
                </a:solidFill>
                <a:latin typeface="Garamond" pitchFamily="18" charset="0"/>
              </a:rPr>
              <a:t>	</a:t>
            </a:r>
          </a:p>
          <a:p>
            <a:pPr>
              <a:buNone/>
              <a:defRPr/>
            </a:pP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Nabór na specjalność</a:t>
            </a:r>
          </a:p>
          <a:p>
            <a:pPr>
              <a:buNone/>
              <a:defRPr/>
            </a:pP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prowadzimy na podstawie 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zapisów bezpośrednich </a:t>
            </a:r>
          </a:p>
          <a:p>
            <a:pPr>
              <a:buNone/>
              <a:defRPr/>
            </a:pP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- zależy nam na tym, żeby Państwa poznać - 	</a:t>
            </a:r>
          </a:p>
          <a:p>
            <a:pPr>
              <a:buNone/>
              <a:defRPr/>
            </a:pP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które będą się odbywały</a:t>
            </a:r>
          </a:p>
          <a:p>
            <a:pPr>
              <a:buNone/>
              <a:defRPr/>
            </a:pP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 piątek 8 listopada</a:t>
            </a:r>
          </a:p>
          <a:p>
            <a:pPr>
              <a:buNone/>
              <a:defRPr/>
            </a:pP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od godziny 11.30 do ostatnich Zainteresowanych</a:t>
            </a:r>
          </a:p>
          <a:p>
            <a:pPr>
              <a:buNone/>
              <a:defRPr/>
            </a:pP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 w gabinecie 211.</a:t>
            </a:r>
          </a:p>
          <a:p>
            <a:pPr>
              <a:buNone/>
              <a:defRPr/>
            </a:pPr>
            <a:endParaRPr lang="pl-PL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None/>
              <a:defRPr/>
            </a:pP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Zapraszamy!</a:t>
            </a:r>
            <a:endParaRPr lang="pl-PL" sz="6000" dirty="0" smtClean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771775" y="260350"/>
            <a:ext cx="5443538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Instytut Filologii Polskiej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Uniwersytetu im. Adama Mickiewicza w Poznaniu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www.przekladowa.amu.edu.pl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b="1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9222" name="Picture 6" descr="C:\Users\Ewa\Documents\Dydaktyka\Specjalność przekładowa\Varia biurokratycze\Logo specjalności przekładow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0350"/>
            <a:ext cx="1701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20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 rogami zaokrąglonymi po przekątnej 4"/>
          <p:cNvSpPr/>
          <p:nvPr/>
        </p:nvSpPr>
        <p:spPr>
          <a:xfrm>
            <a:off x="684213" y="188913"/>
            <a:ext cx="1927225" cy="107156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0723" name="Obraz 5" descr="C:\Users\Ewa\AppData\Local\Microsoft\Windows\Temporary Internet Files\Content.Outlook\3ARQIDTC\spec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1800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2916238" y="260350"/>
            <a:ext cx="5299075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Instytut Filologii Polskiej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Uniwersytetu im. Adama Mickiewicza w Poznaniu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www.przekladowa.amu.edu.pl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b="1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4213" y="1412875"/>
            <a:ext cx="7920037" cy="39149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l-PL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chemeClr val="tx2"/>
              </a:solidFill>
              <a:latin typeface="Garamond" pitchFamily="18" charset="0"/>
            </a:endParaRPr>
          </a:p>
          <a:p>
            <a:pPr>
              <a:defRPr/>
            </a:pPr>
            <a:endParaRPr lang="pl-PL" sz="2800" dirty="0" smtClean="0">
              <a:solidFill>
                <a:schemeClr val="tx2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pl-PL" sz="2800" dirty="0" smtClean="0">
                <a:solidFill>
                  <a:schemeClr val="tx2"/>
                </a:solidFill>
                <a:latin typeface="Garamond" pitchFamily="18" charset="0"/>
              </a:rPr>
              <a:t>Pytania</a:t>
            </a:r>
            <a:r>
              <a:rPr lang="pl-PL" sz="2800" dirty="0">
                <a:solidFill>
                  <a:schemeClr val="tx2"/>
                </a:solidFill>
                <a:latin typeface="Garamond" pitchFamily="18" charset="0"/>
              </a:rPr>
              <a:t>? </a:t>
            </a:r>
          </a:p>
          <a:p>
            <a:pPr>
              <a:defRPr/>
            </a:pPr>
            <a:endParaRPr lang="pl-PL" sz="2400" dirty="0">
              <a:solidFill>
                <a:schemeClr val="tx2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pl-PL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rajewska@amu.edu.pl</a:t>
            </a:r>
            <a:endParaRPr lang="pl-PL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defRPr/>
            </a:pPr>
            <a:endParaRPr lang="pl-PL" sz="2800" dirty="0">
              <a:solidFill>
                <a:schemeClr val="tx2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pl-PL" sz="2400" dirty="0" err="1" smtClean="0">
                <a:solidFill>
                  <a:schemeClr val="tx2"/>
                </a:solidFill>
                <a:latin typeface="Garamond" pitchFamily="18" charset="0"/>
              </a:rPr>
              <a:t>prof</a:t>
            </a:r>
            <a:r>
              <a:rPr lang="pl-PL" sz="2400" dirty="0" smtClean="0">
                <a:solidFill>
                  <a:schemeClr val="tx2"/>
                </a:solidFill>
                <a:latin typeface="Garamond" pitchFamily="18" charset="0"/>
              </a:rPr>
              <a:t>. UAM </a:t>
            </a:r>
            <a:r>
              <a:rPr lang="pl-PL" sz="2400" dirty="0" err="1" smtClean="0">
                <a:solidFill>
                  <a:schemeClr val="tx2"/>
                </a:solidFill>
                <a:latin typeface="Garamond" pitchFamily="18" charset="0"/>
              </a:rPr>
              <a:t>dr</a:t>
            </a:r>
            <a:r>
              <a:rPr lang="pl-PL" sz="2400" dirty="0" smtClean="0">
                <a:solidFill>
                  <a:schemeClr val="tx2"/>
                </a:solidFill>
                <a:latin typeface="Garamond" pitchFamily="18" charset="0"/>
              </a:rPr>
              <a:t> hab. Ewa Rajewska</a:t>
            </a:r>
            <a:endParaRPr lang="pl-PL" sz="2400" dirty="0">
              <a:solidFill>
                <a:schemeClr val="tx2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pl-PL" sz="2400" dirty="0" smtClean="0">
                <a:solidFill>
                  <a:schemeClr val="tx2"/>
                </a:solidFill>
                <a:latin typeface="Garamond" pitchFamily="18" charset="0"/>
              </a:rPr>
              <a:t>kierowniczka specjalności przekładowej</a:t>
            </a:r>
            <a:endParaRPr lang="pl-PL" sz="2400" dirty="0">
              <a:solidFill>
                <a:schemeClr val="tx2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pl-PL" dirty="0">
                <a:solidFill>
                  <a:schemeClr val="tx2"/>
                </a:solidFill>
                <a:latin typeface="Garamond" pitchFamily="18" charset="0"/>
              </a:rPr>
              <a:t> </a:t>
            </a:r>
            <a:endParaRPr lang="pl-PL" dirty="0"/>
          </a:p>
        </p:txBody>
      </p:sp>
      <p:pic>
        <p:nvPicPr>
          <p:cNvPr id="30726" name="Picture 6" descr="C:\Users\Ewa\Documents\Dydaktyka\Specjalność przekładowa\Varia biurokratycze\Logo specjalności przekładow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0350"/>
            <a:ext cx="1701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42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zawartości 2"/>
          <p:cNvSpPr>
            <a:spLocks noGrp="1"/>
          </p:cNvSpPr>
          <p:nvPr>
            <p:ph idx="1"/>
          </p:nvPr>
        </p:nvSpPr>
        <p:spPr>
          <a:xfrm>
            <a:off x="323850" y="1600200"/>
            <a:ext cx="7467600" cy="4525963"/>
          </a:xfrm>
        </p:spPr>
        <p:txBody>
          <a:bodyPr/>
          <a:lstStyle/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endParaRPr lang="pl-PL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endParaRPr lang="pl-PL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pl-PL" dirty="0" smtClean="0"/>
          </a:p>
          <a:p>
            <a:pPr eaLnBrk="1" hangingPunct="1">
              <a:defRPr/>
            </a:pPr>
            <a:endParaRPr lang="pl-PL" dirty="0" smtClean="0"/>
          </a:p>
          <a:p>
            <a:pPr algn="ctr" eaLnBrk="1" hangingPunct="1">
              <a:buFont typeface="Wingdings 2" pitchFamily="18" charset="2"/>
              <a:buNone/>
              <a:defRPr/>
            </a:pPr>
            <a:endParaRPr lang="pl-PL" sz="26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</a:t>
            </a:r>
            <a:r>
              <a:rPr lang="pl-PL" sz="2400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www.przekladowa.amu.edu.pl</a:t>
            </a:r>
            <a:r>
              <a:rPr lang="pl-PL" dirty="0" smtClean="0"/>
              <a:t>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pl-PL" dirty="0" smtClean="0"/>
          </a:p>
        </p:txBody>
      </p:sp>
      <p:sp>
        <p:nvSpPr>
          <p:cNvPr id="6" name="Prostokąt z rogami zaokrąglonymi po przekątnej 5"/>
          <p:cNvSpPr/>
          <p:nvPr/>
        </p:nvSpPr>
        <p:spPr>
          <a:xfrm>
            <a:off x="2195513" y="2205038"/>
            <a:ext cx="3816350" cy="2520950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1749" name="Picture 6" descr="C:\Users\Ewa\Documents\Dydaktyka\Specjalność przekładowa\Varia biurokratycze\Logo specjalności przekładow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492375"/>
            <a:ext cx="35274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21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 rogami zaokrąglonymi po przekątnej 4"/>
          <p:cNvSpPr/>
          <p:nvPr/>
        </p:nvSpPr>
        <p:spPr>
          <a:xfrm>
            <a:off x="539750" y="260350"/>
            <a:ext cx="2000250" cy="1071563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195" name="Obraz 3" descr="C:\Users\Ewa\AppData\Local\Microsoft\Windows\Temporary Internet Files\Content.Outlook\3ARQIDTC\spec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1800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3238"/>
            <a:ext cx="8605713" cy="4681537"/>
          </a:xfrm>
        </p:spPr>
        <p:txBody>
          <a:bodyPr>
            <a:no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2600" dirty="0" smtClean="0">
                <a:solidFill>
                  <a:schemeClr val="tx2"/>
                </a:solidFill>
                <a:latin typeface="Garamond" pitchFamily="18" charset="0"/>
              </a:rPr>
              <a:t>	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</a:t>
            </a: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Specjalność</a:t>
            </a:r>
            <a:r>
              <a:rPr lang="pl-PL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przygotowująca do zawodu 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tłumacza literackiego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lub naukowego </a:t>
            </a: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(w zakresie humanistyki) 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z języka angielskiego</a:t>
            </a: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jak również krytyka przekładu, redaktora przekładu.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Konieczna znajomość 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języka angielskiego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na poziomie 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średnio zaawansowanym (B2)</a:t>
            </a:r>
            <a:r>
              <a:rPr lang="pl-PL" sz="2400" dirty="0" smtClean="0">
                <a:solidFill>
                  <a:schemeClr val="tx2"/>
                </a:solidFill>
                <a:latin typeface="Garamond" pitchFamily="18" charset="0"/>
              </a:rPr>
              <a:t>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</a:t>
            </a:r>
            <a:endParaRPr lang="pl-PL" sz="2600" dirty="0" smtClean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700338" y="260350"/>
            <a:ext cx="5514975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Instytut Filologii Polskiej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Uniwersytetu im. Adama Mickiewicza w Poznaniu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www.przekladowa.amu.edu.pl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b="1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8198" name="Picture 6" descr="C:\Users\Ewa\Documents\Dydaktyka\Specjalność przekładowa\Varia biurokratycze\Logo specjalności przekładow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33375"/>
            <a:ext cx="17018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20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 rogami zaokrąglonymi po przekątnej 4"/>
          <p:cNvSpPr/>
          <p:nvPr/>
        </p:nvSpPr>
        <p:spPr>
          <a:xfrm>
            <a:off x="611188" y="188913"/>
            <a:ext cx="2000250" cy="107156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9219" name="Obraz 3" descr="C:\Users\Ewa\AppData\Local\Microsoft\Windows\Temporary Internet Files\Content.Outlook\3ARQIDTC\spec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260350"/>
            <a:ext cx="1800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484313"/>
            <a:ext cx="8280400" cy="5113337"/>
          </a:xfrm>
        </p:spPr>
        <p:txBody>
          <a:bodyPr>
            <a:normAutofit fontScale="47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l-PL" dirty="0" smtClean="0">
                <a:solidFill>
                  <a:schemeClr val="tx2"/>
                </a:solidFill>
                <a:latin typeface="Garamond" pitchFamily="18" charset="0"/>
              </a:rPr>
              <a:t>	</a:t>
            </a:r>
            <a:r>
              <a:rPr lang="pl-PL" sz="5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Przedmioty w ramach naszej specjalności</a:t>
            </a:r>
            <a:r>
              <a:rPr lang="pl-PL" sz="5100" dirty="0" smtClean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pl-PL" sz="5100" dirty="0" smtClean="0">
                <a:solidFill>
                  <a:schemeClr val="tx2"/>
                </a:solidFill>
                <a:latin typeface="Garamond" pitchFamily="18" charset="0"/>
              </a:rPr>
            </a:br>
            <a:r>
              <a:rPr lang="pl-PL" sz="5100" dirty="0" smtClean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pl-PL" sz="5100" dirty="0" smtClean="0">
                <a:solidFill>
                  <a:schemeClr val="tx2"/>
                </a:solidFill>
                <a:latin typeface="Garamond" pitchFamily="18" charset="0"/>
              </a:rPr>
            </a:br>
            <a:r>
              <a:rPr lang="pl-PL" sz="5100" dirty="0" smtClean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pl-PL" sz="5100" dirty="0" smtClean="0">
                <a:solidFill>
                  <a:schemeClr val="tx2"/>
                </a:solidFill>
                <a:latin typeface="Garamond" pitchFamily="18" charset="0"/>
              </a:rPr>
            </a:br>
            <a:r>
              <a:rPr lang="pl-PL" sz="5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Zajęcia ukierunkowane teoretycznie:</a:t>
            </a:r>
            <a:r>
              <a:rPr lang="pl-PL" sz="5100" dirty="0" smtClean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pl-PL" sz="5100" dirty="0" smtClean="0">
                <a:solidFill>
                  <a:schemeClr val="tx2"/>
                </a:solidFill>
                <a:latin typeface="Garamond" pitchFamily="18" charset="0"/>
              </a:rPr>
            </a:br>
            <a:endParaRPr lang="pl-PL" sz="5100" dirty="0" smtClean="0">
              <a:solidFill>
                <a:schemeClr val="tx2"/>
              </a:solidFill>
              <a:latin typeface="Garamond" pitchFamily="18" charset="0"/>
            </a:endParaRPr>
          </a:p>
          <a:p>
            <a:pPr eaLnBrk="1" hangingPunct="1">
              <a:defRPr/>
            </a:pPr>
            <a:r>
              <a:rPr lang="pl-PL" sz="5000" dirty="0" smtClean="0">
                <a:solidFill>
                  <a:schemeClr val="tx2"/>
                </a:solidFill>
                <a:latin typeface="Garamond" pitchFamily="18" charset="0"/>
              </a:rPr>
              <a:t>Poetyka przekładu		(I rok, II semestr – 30 h, egzamin)</a:t>
            </a:r>
          </a:p>
          <a:p>
            <a:pPr>
              <a:defRPr/>
            </a:pPr>
            <a:r>
              <a:rPr lang="pl-PL" sz="5000" dirty="0" smtClean="0">
                <a:solidFill>
                  <a:schemeClr val="tx2"/>
                </a:solidFill>
                <a:latin typeface="Garamond" pitchFamily="18" charset="0"/>
              </a:rPr>
              <a:t>Historia przekładu		(I rok, II semestr – 30 h)</a:t>
            </a:r>
          </a:p>
          <a:p>
            <a:pPr>
              <a:defRPr/>
            </a:pPr>
            <a:endParaRPr lang="pl-PL" sz="5000" dirty="0" smtClean="0">
              <a:solidFill>
                <a:schemeClr val="tx2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pl-PL" sz="5000" dirty="0" smtClean="0">
                <a:solidFill>
                  <a:schemeClr val="tx2"/>
                </a:solidFill>
                <a:latin typeface="Garamond" pitchFamily="18" charset="0"/>
              </a:rPr>
              <a:t>Teoria przekładu 		(II rok, I semestr – 30 h, egzamin)</a:t>
            </a:r>
          </a:p>
          <a:p>
            <a:pPr>
              <a:defRPr/>
            </a:pPr>
            <a:r>
              <a:rPr lang="pl-PL" sz="5000" dirty="0" smtClean="0">
                <a:solidFill>
                  <a:schemeClr val="tx2"/>
                </a:solidFill>
                <a:latin typeface="Garamond" pitchFamily="18" charset="0"/>
              </a:rPr>
              <a:t>Krytyka przekładu		(II rok, II semestr – 30 h)</a:t>
            </a:r>
          </a:p>
          <a:p>
            <a:pPr>
              <a:defRPr/>
            </a:pPr>
            <a:r>
              <a:rPr lang="pl-PL" sz="5000" dirty="0" smtClean="0">
                <a:solidFill>
                  <a:schemeClr val="tx2"/>
                </a:solidFill>
                <a:latin typeface="Garamond" pitchFamily="18" charset="0"/>
              </a:rPr>
              <a:t>Wstęp do komparatystyki	(II rok, I semestr – 30 h)</a:t>
            </a:r>
          </a:p>
          <a:p>
            <a:pPr>
              <a:defRPr/>
            </a:pPr>
            <a:r>
              <a:rPr lang="pl-PL" sz="5000" dirty="0" smtClean="0">
                <a:solidFill>
                  <a:schemeClr val="tx2"/>
                </a:solidFill>
                <a:latin typeface="Garamond" pitchFamily="18" charset="0"/>
              </a:rPr>
              <a:t>Przekład międzykulturowy	(II rok, II semestr – 30 h, egzamin)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l-PL" sz="5000" dirty="0" smtClean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pl-PL" sz="5000" dirty="0" smtClean="0">
                <a:solidFill>
                  <a:schemeClr val="tx2"/>
                </a:solidFill>
                <a:latin typeface="Garamond" pitchFamily="18" charset="0"/>
              </a:rPr>
            </a:br>
            <a:endParaRPr lang="pl-PL" sz="6000" dirty="0" smtClean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771775" y="260350"/>
            <a:ext cx="5443538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Instytut Filologii Polskiej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Uniwersytetu im. Adama Mickiewicza w Poznaniu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www.przekladowa.amu.edu.pl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b="1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9222" name="Picture 6" descr="C:\Users\Ewa\Documents\Dydaktyka\Specjalność przekładowa\Varia biurokratycze\Logo specjalności przekładow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0350"/>
            <a:ext cx="1701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20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 rogami zaokrąglonymi po przekątnej 4"/>
          <p:cNvSpPr/>
          <p:nvPr/>
        </p:nvSpPr>
        <p:spPr>
          <a:xfrm>
            <a:off x="611188" y="188913"/>
            <a:ext cx="2000250" cy="107156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9219" name="Obraz 3" descr="C:\Users\Ewa\AppData\Local\Microsoft\Windows\Temporary Internet Files\Content.Outlook\3ARQIDTC\spec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260350"/>
            <a:ext cx="1800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484313"/>
            <a:ext cx="8713092" cy="5113337"/>
          </a:xfrm>
        </p:spPr>
        <p:txBody>
          <a:bodyPr>
            <a:normAutofit fontScale="32500" lnSpcReduction="20000"/>
          </a:bodyPr>
          <a:lstStyle/>
          <a:p>
            <a:pPr>
              <a:buNone/>
              <a:defRPr/>
            </a:pPr>
            <a:r>
              <a:rPr lang="pl-PL" sz="6000" dirty="0" smtClean="0">
                <a:solidFill>
                  <a:schemeClr val="tx2"/>
                </a:solidFill>
                <a:latin typeface="Garamond" pitchFamily="18" charset="0"/>
              </a:rPr>
              <a:t>	</a:t>
            </a:r>
            <a:r>
              <a:rPr lang="pl-PL" sz="7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Przedmioty w ramach naszej specjalności c.d.</a:t>
            </a: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</a:b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</a:b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</a:br>
            <a:r>
              <a:rPr lang="pl-PL" sz="7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Zajęcia ukierunkowane praktycznie:</a:t>
            </a: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</a:br>
            <a:endParaRPr lang="pl-PL" sz="7400" dirty="0" smtClean="0">
              <a:solidFill>
                <a:schemeClr val="tx2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>Warsztat tłumacza I </a:t>
            </a:r>
            <a:r>
              <a:rPr lang="pl-PL" sz="7400" dirty="0" err="1" smtClean="0">
                <a:solidFill>
                  <a:schemeClr val="tx2"/>
                </a:solidFill>
                <a:latin typeface="Garamond" pitchFamily="18" charset="0"/>
              </a:rPr>
              <a:t>i</a:t>
            </a: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> II 	(raz w tygodniu przez cztery 						semestry, łącznie 105 h, </a:t>
            </a:r>
            <a:r>
              <a:rPr lang="pl-PL" sz="7400" b="1" dirty="0" smtClean="0">
                <a:solidFill>
                  <a:schemeClr val="tx2"/>
                </a:solidFill>
                <a:latin typeface="Garamond" pitchFamily="18" charset="0"/>
              </a:rPr>
              <a:t>start 22 XI</a:t>
            </a: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>)</a:t>
            </a:r>
          </a:p>
          <a:p>
            <a:pPr>
              <a:defRPr/>
            </a:pP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>Literatura porównawcza 	(II rok, II semestr, 15 h)</a:t>
            </a:r>
          </a:p>
          <a:p>
            <a:pPr>
              <a:defRPr/>
            </a:pP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>Sztuka przekładu I </a:t>
            </a:r>
            <a:r>
              <a:rPr lang="pl-PL" sz="7400" dirty="0" err="1" smtClean="0">
                <a:solidFill>
                  <a:schemeClr val="tx2"/>
                </a:solidFill>
                <a:latin typeface="Garamond" pitchFamily="18" charset="0"/>
              </a:rPr>
              <a:t>i</a:t>
            </a: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> II	(7-8 spotkań z wybitnymi gośćmi 					w ciągu roku, w wybrane środy o 13.30)</a:t>
            </a:r>
          </a:p>
          <a:p>
            <a:pPr lvl="8">
              <a:defRPr/>
            </a:pPr>
            <a:endParaRPr lang="pl-PL" sz="7400" dirty="0" smtClean="0">
              <a:solidFill>
                <a:schemeClr val="tx2"/>
              </a:solidFill>
              <a:latin typeface="Garamond" pitchFamily="18" charset="0"/>
            </a:endParaRPr>
          </a:p>
          <a:p>
            <a:pPr>
              <a:buNone/>
              <a:defRPr/>
            </a:pPr>
            <a:r>
              <a:rPr lang="pl-PL" sz="7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	Zajęcia na specjalności tradycyjnie odbywają się w piątki</a:t>
            </a:r>
          </a:p>
          <a:p>
            <a:pPr>
              <a:buNone/>
              <a:defRPr/>
            </a:pPr>
            <a:r>
              <a:rPr lang="pl-PL" sz="7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(poza gościnnymi Sztukami przekładu)</a:t>
            </a:r>
            <a:endParaRPr lang="pl-PL" sz="7400" dirty="0" smtClean="0">
              <a:solidFill>
                <a:schemeClr val="tx2"/>
              </a:solidFill>
              <a:latin typeface="Garamond" pitchFamily="18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l-PL" sz="5000" dirty="0" smtClean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pl-PL" sz="5000" dirty="0" smtClean="0">
                <a:solidFill>
                  <a:schemeClr val="tx2"/>
                </a:solidFill>
                <a:latin typeface="Garamond" pitchFamily="18" charset="0"/>
              </a:rPr>
            </a:br>
            <a:endParaRPr lang="pl-PL" sz="6000" dirty="0" smtClean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771775" y="260350"/>
            <a:ext cx="5443538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Instytut Filologii Polskiej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Uniwersytetu im. Adama Mickiewicza w Poznaniu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www.przekladowa.amu.edu.pl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b="1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9222" name="Picture 6" descr="C:\Users\Ewa\Documents\Dydaktyka\Specjalność przekładowa\Varia biurokratycze\Logo specjalności przekładow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0350"/>
            <a:ext cx="1701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20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 rogami zaokrąglonymi po przekątnej 4"/>
          <p:cNvSpPr/>
          <p:nvPr/>
        </p:nvSpPr>
        <p:spPr>
          <a:xfrm>
            <a:off x="611188" y="188913"/>
            <a:ext cx="2000250" cy="107156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9219" name="Obraz 3" descr="C:\Users\Ewa\AppData\Local\Microsoft\Windows\Temporary Internet Files\Content.Outlook\3ARQIDTC\spec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260350"/>
            <a:ext cx="1800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484313"/>
            <a:ext cx="8964612" cy="5113337"/>
          </a:xfrm>
        </p:spPr>
        <p:txBody>
          <a:bodyPr>
            <a:normAutofit fontScale="32500" lnSpcReduction="20000"/>
          </a:bodyPr>
          <a:lstStyle/>
          <a:p>
            <a:pPr>
              <a:buNone/>
              <a:defRPr/>
            </a:pPr>
            <a:r>
              <a:rPr lang="pl-PL" sz="6000" dirty="0" smtClean="0">
                <a:solidFill>
                  <a:schemeClr val="tx2"/>
                </a:solidFill>
                <a:latin typeface="Garamond" pitchFamily="18" charset="0"/>
              </a:rPr>
              <a:t>	</a:t>
            </a:r>
            <a:r>
              <a:rPr lang="pl-PL" sz="7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 ramach Sztuki przekładu ostatnimi laty gościli u nas m.in.:</a:t>
            </a: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</a:br>
            <a:endParaRPr lang="pl-PL" sz="7400" dirty="0" smtClean="0">
              <a:solidFill>
                <a:schemeClr val="tx2"/>
              </a:solidFill>
              <a:latin typeface="Garamond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7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prof</a:t>
            </a:r>
            <a:r>
              <a:rPr lang="pl-PL" sz="7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</a:t>
            </a:r>
            <a:r>
              <a:rPr lang="pl-PL" sz="7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Riita</a:t>
            </a:r>
            <a:r>
              <a:rPr lang="pl-PL" sz="7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pl-PL" sz="7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Oittinen</a:t>
            </a:r>
            <a:r>
              <a:rPr lang="pl-PL" sz="7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>z Uniwersytetu Helsińskiego, światowej sławy autorytet w dziedzinie przekładu dla dzieci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7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prof</a:t>
            </a:r>
            <a:r>
              <a:rPr lang="pl-PL" sz="7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Hala Kamal </a:t>
            </a: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>z Uniwersytetu Kairskiego, </a:t>
            </a:r>
            <a:r>
              <a:rPr lang="pl-PL" sz="7400" dirty="0" err="1" smtClean="0">
                <a:solidFill>
                  <a:schemeClr val="tx2"/>
                </a:solidFill>
                <a:latin typeface="Garamond" pitchFamily="18" charset="0"/>
              </a:rPr>
              <a:t>translatolożka</a:t>
            </a: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>, tłumaczka i </a:t>
            </a:r>
            <a:r>
              <a:rPr lang="pl-PL" sz="7400" dirty="0" err="1" smtClean="0">
                <a:solidFill>
                  <a:schemeClr val="tx2"/>
                </a:solidFill>
                <a:latin typeface="Garamond" pitchFamily="18" charset="0"/>
              </a:rPr>
              <a:t>ginokrytyczka</a:t>
            </a:r>
            <a:endParaRPr lang="pl-PL" sz="7400" dirty="0" smtClean="0">
              <a:solidFill>
                <a:schemeClr val="tx2"/>
              </a:solidFill>
              <a:latin typeface="Garamond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7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prof</a:t>
            </a:r>
            <a:r>
              <a:rPr lang="pl-PL" sz="7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 Jerzy Jarniewicz</a:t>
            </a: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>, tłumacz, </a:t>
            </a:r>
            <a:r>
              <a:rPr lang="pl-PL" sz="7400" dirty="0" err="1" smtClean="0">
                <a:solidFill>
                  <a:schemeClr val="tx2"/>
                </a:solidFill>
                <a:latin typeface="Garamond" pitchFamily="18" charset="0"/>
              </a:rPr>
              <a:t>translatolog</a:t>
            </a: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> i poeta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7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Piotr Sommer</a:t>
            </a: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>, tłumacz, poeta, red. naczelny „Literatury na Świecie”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7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p. Emilia Kiereś</a:t>
            </a: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>, tłumaczka i prozaiczka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7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dr</a:t>
            </a:r>
            <a:r>
              <a:rPr lang="pl-PL" sz="7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Maciej Kur </a:t>
            </a: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>z Uniwersytetu Gdańskiego, specjalista od przekładu audiowizualnego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7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p. Joanna Nowakowska</a:t>
            </a: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>, dyrektor Wydawnictwa Media Rodzina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7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p. Katarzyna Skalska</a:t>
            </a:r>
            <a:r>
              <a:rPr lang="pl-PL" sz="7400" dirty="0" smtClean="0">
                <a:solidFill>
                  <a:schemeClr val="tx2"/>
                </a:solidFill>
                <a:latin typeface="Garamond" pitchFamily="18" charset="0"/>
              </a:rPr>
              <a:t>, tłumaczka i dyrektor Wydawnictwa </a:t>
            </a:r>
            <a:r>
              <a:rPr lang="pl-PL" sz="7400" dirty="0" err="1" smtClean="0">
                <a:solidFill>
                  <a:schemeClr val="tx2"/>
                </a:solidFill>
                <a:latin typeface="Garamond" pitchFamily="18" charset="0"/>
              </a:rPr>
              <a:t>Zakamarki</a:t>
            </a:r>
            <a:endParaRPr lang="pl-PL" sz="6000" dirty="0" smtClean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771775" y="260350"/>
            <a:ext cx="5443538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Instytut Filologii Polskiej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Uniwersytetu im. Adama Mickiewicza w Poznaniu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www.przekladowa.amu.edu.pl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b="1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9222" name="Picture 6" descr="C:\Users\Ewa\Documents\Dydaktyka\Specjalność przekładowa\Varia biurokratycze\Logo specjalności przekładow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0350"/>
            <a:ext cx="1701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20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 rogami zaokrąglonymi po przekątnej 4"/>
          <p:cNvSpPr/>
          <p:nvPr/>
        </p:nvSpPr>
        <p:spPr>
          <a:xfrm>
            <a:off x="611188" y="188913"/>
            <a:ext cx="2000250" cy="107156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9219" name="Obraz 3" descr="C:\Users\Ewa\AppData\Local\Microsoft\Windows\Temporary Internet Files\Content.Outlook\3ARQIDTC\spec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260350"/>
            <a:ext cx="1800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484313"/>
            <a:ext cx="8964612" cy="51133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Blisko współpracujemy z Centrum Badań </a:t>
            </a:r>
            <a:r>
              <a:rPr lang="pl-PL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Przekładoznawczych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Uniwersytetu Jagiellońskiego </a:t>
            </a:r>
            <a:r>
              <a:rPr lang="pl-PL" sz="2400" dirty="0" smtClean="0">
                <a:solidFill>
                  <a:schemeClr val="tx2"/>
                </a:solidFill>
                <a:latin typeface="Garamond" pitchFamily="18" charset="0"/>
              </a:rPr>
              <a:t>– wspólna międzynarodowa konferencja w czerwcu tego roku: </a:t>
            </a:r>
          </a:p>
          <a:p>
            <a:pPr>
              <a:spcBef>
                <a:spcPts val="0"/>
              </a:spcBef>
              <a:buNone/>
              <a:defRPr/>
            </a:pPr>
            <a:endParaRPr lang="pl-PL" sz="2400" dirty="0" smtClean="0">
              <a:solidFill>
                <a:schemeClr val="tx2"/>
              </a:solidFill>
              <a:latin typeface="Garamond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Czynnik ludzki w przekładzie literackim </a:t>
            </a:r>
            <a:b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– teorie, historie, praktyki / </a:t>
            </a:r>
            <a:r>
              <a:rPr lang="pl-PL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The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Human Factor </a:t>
            </a:r>
            <a:r>
              <a:rPr lang="pl-PL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Literary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Translation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– </a:t>
            </a:r>
            <a:r>
              <a:rPr lang="pl-PL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</a:t>
            </a:r>
            <a:r>
              <a:rPr lang="pl-PL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heories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pl-PL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</a:t>
            </a:r>
            <a:r>
              <a:rPr lang="pl-PL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istories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</a:t>
            </a:r>
            <a:r>
              <a:rPr lang="pl-PL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</a:t>
            </a:r>
            <a:r>
              <a:rPr lang="pl-PL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ractices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5-7 VI 2019</a:t>
            </a:r>
          </a:p>
          <a:p>
            <a:pPr>
              <a:spcBef>
                <a:spcPts val="0"/>
              </a:spcBef>
              <a:buNone/>
              <a:defRPr/>
            </a:pPr>
            <a:endParaRPr lang="pl-PL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None/>
              <a:defRPr/>
            </a:pPr>
            <a:endParaRPr lang="pl-PL" sz="7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None/>
              <a:defRPr/>
            </a:pPr>
            <a:endParaRPr lang="pl-PL" sz="7400" dirty="0" smtClean="0">
              <a:solidFill>
                <a:schemeClr val="tx2"/>
              </a:solidFill>
              <a:latin typeface="Garamond" pitchFamily="18" charset="0"/>
            </a:endParaRPr>
          </a:p>
          <a:p>
            <a:pPr>
              <a:buNone/>
              <a:defRPr/>
            </a:pPr>
            <a:endParaRPr lang="pl-PL" sz="7400" dirty="0" smtClean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771775" y="260350"/>
            <a:ext cx="5443538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Instytut Filologii Polskiej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Uniwersytetu im. Adama Mickiewicza w Poznaniu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www.przekladowa.amu.edu.pl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b="1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9222" name="Picture 6" descr="C:\Users\Ewa\Documents\Dydaktyka\Specjalność przekładowa\Varia biurokratycze\Logo specjalności przekładow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0350"/>
            <a:ext cx="1701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C:\Users\Ewa\Documents\Różności naukowe\Czynnik ludzki w przekładzie\Materiały na stronę\header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509120"/>
            <a:ext cx="5688632" cy="195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20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 rogami zaokrąglonymi po przekątnej 4"/>
          <p:cNvSpPr/>
          <p:nvPr/>
        </p:nvSpPr>
        <p:spPr>
          <a:xfrm>
            <a:off x="611188" y="188913"/>
            <a:ext cx="2000250" cy="107156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9219" name="Obraz 3" descr="C:\Users\Ewa\AppData\Local\Microsoft\Windows\Temporary Internet Files\Content.Outlook\3ARQIDTC\spec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260350"/>
            <a:ext cx="1800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484313"/>
            <a:ext cx="8964612" cy="51133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Bardzo blisko współpracujemy z Kołem „Przekładnia”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</a:t>
            </a: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(spotkania w wybrane środy o 18.00 w gabinecie </a:t>
            </a:r>
            <a:r>
              <a:rPr lang="pl-PL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211; zapraszamy!)</a:t>
            </a:r>
            <a:endParaRPr lang="pl-PL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endParaRPr lang="pl-PL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	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       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hlinkClick r:id="rId3"/>
              </a:rPr>
              <a:t>https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hlinkClick r:id="rId3"/>
              </a:rPr>
              <a:t>://www.facebook.com/Przekladnia/</a:t>
            </a:r>
            <a:endParaRPr lang="pl-PL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endParaRPr lang="pl-PL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endParaRPr lang="pl-PL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endParaRPr lang="pl-PL" sz="2400" dirty="0" smtClean="0">
              <a:solidFill>
                <a:schemeClr val="tx2"/>
              </a:solidFill>
              <a:latin typeface="Garamond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endParaRPr lang="pl-PL" sz="2400" dirty="0" smtClean="0">
              <a:solidFill>
                <a:schemeClr val="tx2"/>
              </a:solidFill>
              <a:latin typeface="Garamond" pitchFamily="18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</a:t>
            </a:r>
          </a:p>
          <a:p>
            <a:pPr>
              <a:buNone/>
              <a:defRPr/>
            </a:pPr>
            <a:endParaRPr lang="pl-PL" sz="7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None/>
              <a:defRPr/>
            </a:pPr>
            <a:endParaRPr lang="pl-PL" sz="7400" dirty="0" smtClean="0">
              <a:solidFill>
                <a:schemeClr val="tx2"/>
              </a:solidFill>
              <a:latin typeface="Garamond" pitchFamily="18" charset="0"/>
            </a:endParaRPr>
          </a:p>
          <a:p>
            <a:pPr>
              <a:buNone/>
              <a:defRPr/>
            </a:pPr>
            <a:endParaRPr lang="pl-PL" sz="7400" dirty="0" smtClean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771775" y="260350"/>
            <a:ext cx="5443538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Instytut Filologii Polskiej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Uniwersytetu im. Adama Mickiewicza w Poznaniu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www.przekladowa.amu.edu.pl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b="1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</p:txBody>
      </p:sp>
      <p:pic>
        <p:nvPicPr>
          <p:cNvPr id="9222" name="Picture 6" descr="C:\Users\Ewa\Documents\Dydaktyka\Specjalność przekładowa\Varia biurokratycze\Logo specjalności przekładow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60350"/>
            <a:ext cx="1701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Users\Ewa\Documents\Dydaktyka\Przekładnia\Biurokratyczne\logo Przekładn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284984"/>
            <a:ext cx="2510036" cy="31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20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 rogami zaokrąglonymi po przekątnej 4"/>
          <p:cNvSpPr/>
          <p:nvPr/>
        </p:nvSpPr>
        <p:spPr>
          <a:xfrm>
            <a:off x="684213" y="188913"/>
            <a:ext cx="1927225" cy="107156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9699" name="Obraz 5" descr="C:\Users\Ewa\AppData\Local\Microsoft\Windows\Temporary Internet Files\Content.Outlook\3ARQIDTC\spec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1800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2916238" y="260350"/>
            <a:ext cx="5299075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Instytut Filologii Polskiej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Uniwersytetu im. Adama Mickiewicza w Poznaniu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www.przekladowa.amu.edu.pl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b="1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</p:txBody>
      </p:sp>
      <p:sp>
        <p:nvSpPr>
          <p:cNvPr id="29701" name="pole tekstowe 5"/>
          <p:cNvSpPr txBox="1">
            <a:spLocks noChangeArrowheads="1"/>
          </p:cNvSpPr>
          <p:nvPr/>
        </p:nvSpPr>
        <p:spPr bwMode="auto">
          <a:xfrm>
            <a:off x="684213" y="1412875"/>
            <a:ext cx="7920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Wszystkie przedmioty teoretyczne mają własne strony internetowe</a:t>
            </a:r>
          </a:p>
          <a:p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z pokazami slajdów, zestawami ćwiczeń i </a:t>
            </a:r>
            <a:r>
              <a:rPr lang="pl-PL" sz="2000" dirty="0" err="1" smtClean="0">
                <a:solidFill>
                  <a:schemeClr val="tx2"/>
                </a:solidFill>
                <a:latin typeface="Garamond" pitchFamily="18" charset="0"/>
              </a:rPr>
              <a:t>scyfrowaną</a:t>
            </a: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 literaturą.  </a:t>
            </a:r>
            <a:r>
              <a:rPr lang="pl-PL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endParaRPr lang="pl-PL" dirty="0"/>
          </a:p>
        </p:txBody>
      </p:sp>
      <p:pic>
        <p:nvPicPr>
          <p:cNvPr id="29702" name="Picture 6" descr="C:\Users\Ewa\Documents\Dydaktyka\Specjalność przekładowa\Varia biurokratycze\Logo specjalności przekładow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0350"/>
            <a:ext cx="16303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 descr="C:\Users\Ewa\Desktop\Stro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276475"/>
            <a:ext cx="79327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542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750" y="1644650"/>
            <a:ext cx="7848600" cy="65725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200" b="1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Nasze </a:t>
            </a:r>
            <a:r>
              <a:rPr lang="pl-PL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książki</a:t>
            </a:r>
            <a:endParaRPr lang="pl-PL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– pokłosie Warsztatu tłumacza II:</a:t>
            </a:r>
          </a:p>
          <a:p>
            <a:pPr>
              <a:lnSpc>
                <a:spcPct val="110000"/>
              </a:lnSpc>
              <a:defRPr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2012</a:t>
            </a:r>
            <a:endParaRPr lang="pl-P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Przełożony przez Zespół </a:t>
            </a:r>
            <a:r>
              <a:rPr lang="pl-PL" sz="2000" dirty="0" smtClean="0">
                <a:solidFill>
                  <a:schemeClr val="tx2"/>
                </a:solidFill>
                <a:latin typeface="Garamond" pitchFamily="18" charset="0"/>
              </a:rPr>
              <a:t>tłumaczek i tłumaczy</a:t>
            </a:r>
            <a:endParaRPr lang="pl-PL" sz="2000" dirty="0">
              <a:solidFill>
                <a:schemeClr val="tx2"/>
              </a:solidFill>
              <a:latin typeface="Garamond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z</a:t>
            </a:r>
            <a:r>
              <a:rPr 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II roku specjalności przekładowej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  <a:cs typeface="+mn-cs"/>
              </a:rPr>
              <a:t>podręcznik akademicki:</a:t>
            </a:r>
          </a:p>
          <a:p>
            <a:pPr fontAlgn="auto">
              <a:lnSpc>
                <a:spcPts val="8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Mieke</a:t>
            </a: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Bal, </a:t>
            </a:r>
            <a:r>
              <a:rPr lang="pl-PL" sz="24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Narratologia</a:t>
            </a:r>
            <a:r>
              <a:rPr lang="pl-PL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Wprowadzenie </a:t>
            </a:r>
            <a:r>
              <a:rPr lang="pl-PL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do teorii narracji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Redakcja naukowa tłumaczenia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Ewa Kraskowska, Ewa Rajewska.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Wydawnictwo Uniwersytetu Jagiellońskiego,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tx2"/>
                </a:solidFill>
                <a:latin typeface="Garamond" pitchFamily="18" charset="0"/>
              </a:rPr>
              <a:t>Kraków 2012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chemeClr val="tx2"/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latin typeface="Garamond" pitchFamily="18" charset="0"/>
              <a:cs typeface="+mn-cs"/>
            </a:endParaRPr>
          </a:p>
        </p:txBody>
      </p:sp>
      <p:sp>
        <p:nvSpPr>
          <p:cNvPr id="5" name="Prostokąt z rogami zaokrąglonymi po przekątnej 4"/>
          <p:cNvSpPr/>
          <p:nvPr/>
        </p:nvSpPr>
        <p:spPr>
          <a:xfrm>
            <a:off x="611188" y="188913"/>
            <a:ext cx="2000250" cy="107156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843213" y="260350"/>
            <a:ext cx="5372100" cy="146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Instytut Filologii Polskiej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Uniwersytetu im. Adama Mickiewicza w Poznaniu</a:t>
            </a: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solidFill>
                  <a:srgbClr val="444D2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www.przekladowa.amu.edu.pl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b="1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1300" spc="1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+mn-cs"/>
            </a:endParaRPr>
          </a:p>
        </p:txBody>
      </p:sp>
      <p:sp>
        <p:nvSpPr>
          <p:cNvPr id="25605" name="Symbol zastępczy zawartości 7"/>
          <p:cNvSpPr>
            <a:spLocks noGrp="1"/>
          </p:cNvSpPr>
          <p:nvPr>
            <p:ph idx="1"/>
          </p:nvPr>
        </p:nvSpPr>
        <p:spPr>
          <a:xfrm flipV="1">
            <a:off x="-180528" y="5661249"/>
            <a:ext cx="180529" cy="72008"/>
          </a:xfrm>
        </p:spPr>
        <p:txBody>
          <a:bodyPr>
            <a:normAutofit fontScale="25000" lnSpcReduction="20000"/>
          </a:bodyPr>
          <a:lstStyle/>
          <a:p>
            <a:pPr>
              <a:buFont typeface="Wingdings 2" pitchFamily="18" charset="2"/>
              <a:buNone/>
            </a:pPr>
            <a:endParaRPr lang="pl-PL" altLang="pl-PL" dirty="0" smtClean="0"/>
          </a:p>
        </p:txBody>
      </p:sp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989138"/>
            <a:ext cx="295275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C:\Users\Ewa\Documents\Dydaktyka\Specjalność przekładowa\Varia biurokratycze\Logo specjalności przekładow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0350"/>
            <a:ext cx="1701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40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413</TotalTime>
  <Words>397</Words>
  <Application>Microsoft Office PowerPoint</Application>
  <PresentationFormat>Pokaz na ekranie (4:3)</PresentationFormat>
  <Paragraphs>208</Paragraphs>
  <Slides>17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9" baseType="lpstr">
      <vt:lpstr>Techniczny</vt:lpstr>
      <vt:lpstr>Picture</vt:lpstr>
      <vt:lpstr>SpecjalNOŚĆ przekładowa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Specjalizacja przekładowa</dc:title>
  <dc:creator>UserX</dc:creator>
  <cp:lastModifiedBy>Ewa</cp:lastModifiedBy>
  <cp:revision>80</cp:revision>
  <dcterms:created xsi:type="dcterms:W3CDTF">2010-03-04T21:03:05Z</dcterms:created>
  <dcterms:modified xsi:type="dcterms:W3CDTF">2019-10-14T17:42:52Z</dcterms:modified>
</cp:coreProperties>
</file>